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59" r:id="rId5"/>
    <p:sldId id="260" r:id="rId6"/>
    <p:sldId id="263" r:id="rId7"/>
    <p:sldId id="264" r:id="rId8"/>
    <p:sldId id="270" r:id="rId9"/>
    <p:sldId id="27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676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2CB919-14C4-4A4E-9558-BEE33928680A}" type="datetimeFigureOut">
              <a:rPr lang="pl-PL" smtClean="0"/>
              <a:t>03.04.2019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1A9357-5209-4840-9214-AAD35CF86F2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2636912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 SILOSU</a:t>
            </a:r>
          </a:p>
          <a:p>
            <a:pPr algn="ctr"/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Siły wewnętrzne w płaszczu powstałe</a:t>
            </a:r>
            <a:endParaRPr lang="pl-PL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620688"/>
            <a:ext cx="82809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Lokalizacja</a:t>
            </a:r>
          </a:p>
          <a:p>
            <a:endParaRPr lang="pl-PL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wysokość lokalizacji [m n.p.m.]</a:t>
            </a:r>
          </a:p>
          <a:p>
            <a:endParaRPr lang="pl-PL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pl-PL" sz="24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5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pl-PL" sz="24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5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0,0053 [°C/m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0,0035 [°C/m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31032" y="764704"/>
            <a:ext cx="838944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temperatura wykonania zbiornika (T</a:t>
            </a:r>
            <a:r>
              <a:rPr lang="pl-PL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r>
              <a:rPr lang="pl-PL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  <a:p>
            <a:pPr algn="just"/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l-PL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temperatura wewnętrzna (temperatura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materiału sypkiego),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powinna być określona indywidualnie, na podstawie projektu technologicznego</a:t>
            </a:r>
          </a:p>
          <a:p>
            <a:pPr algn="just"/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in,sum</a:t>
            </a:r>
            <a:endParaRPr lang="pl-PL" sz="24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5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in,win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out,sum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(H) + 18°C 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maksymalna temperatura w lecie (dodatkowa temperatura od nagrzewania promieni słonecznych)</a:t>
            </a:r>
          </a:p>
          <a:p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out,win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(H) 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minimalna temperatura w zimie</a:t>
            </a: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253400" y="260648"/>
                <a:ext cx="8712968" cy="5739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pl-PL" sz="2400" b="1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WYZNACZANIE GRADIENTÓW TEMPERATUR </a:t>
                </a:r>
              </a:p>
              <a:p>
                <a:pPr marL="0" lvl="1" algn="ctr"/>
                <a:endParaRPr lang="pl-PL" sz="2400" b="1" u="sng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algn="just"/>
                <a:endParaRPr lang="pl-PL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pl-PL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Różnica miedzy temperaturami zewnętrznej i wewnętrznej powierzchni ściany:</a:t>
                </a:r>
              </a:p>
              <a:p>
                <a:pPr algn="just"/>
                <a:endParaRPr lang="pl-PL" sz="1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całkowity opór cieplny ściany</a:t>
                </a:r>
              </a:p>
              <a:p>
                <a:pPr lvl="1" algn="just"/>
                <a:endParaRPr lang="pl-PL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𝒕𝒐𝒕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+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l-PL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sz="2400" b="1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pl-PL" sz="2400" b="1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l-PL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𝝀</m:t>
                                </m:r>
                              </m:e>
                              <m:sub>
                                <m:r>
                                  <a:rPr lang="pl-PL" sz="2400" b="1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r>
                  <a:rPr lang="pl-PL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𝒐𝒖𝒕</m:t>
                        </m:r>
                      </m:sub>
                    </m:sSub>
                  </m:oMath>
                </a14:m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[m</a:t>
                </a:r>
                <a:r>
                  <a:rPr lang="pl-PL" sz="2400" b="1" i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K/W]</a:t>
                </a:r>
              </a:p>
              <a:p>
                <a:pPr lvl="1" algn="just"/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dzie:</a:t>
                </a:r>
              </a:p>
              <a:p>
                <a:pPr lvl="1" algn="just"/>
                <a:endParaRPr lang="pl-PL" sz="1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r>
                  <a:rPr lang="pl-PL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pl-PL" sz="20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pl-PL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grubość ściany silosu</a:t>
                </a:r>
              </a:p>
              <a:p>
                <a:pPr lvl="1" algn="just"/>
                <a:endParaRPr lang="pl-PL" sz="1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r>
                  <a:rPr lang="el-GR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pl-PL" sz="20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współczynnik przenikania ciepła przez beton = 1,7 W/(K · m)</a:t>
                </a:r>
              </a:p>
              <a:p>
                <a:pPr lvl="1" algn="just"/>
                <a:endParaRPr lang="pl-PL" sz="1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r>
                  <a:rPr lang="pl-PL" sz="20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pl-PL" sz="2000" b="1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opór przejmowania ciepła przez powierzchnię wewnętrzną </a:t>
                </a:r>
              </a:p>
              <a:p>
                <a:pPr lvl="1" algn="just"/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pl-PL" sz="20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pl-PL" sz="2000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 0,10 do 0,17 m</a:t>
                </a:r>
                <a:r>
                  <a:rPr lang="pl-PL" sz="20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K/W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  <a:r>
                  <a:rPr lang="pl-PL" sz="2000" i="1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pl-PL" sz="2000" i="1" baseline="-250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  <a:r>
                  <a:rPr lang="pl-PL" sz="20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pl-PL" sz="20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0,15 </a:t>
                </a:r>
                <a:r>
                  <a:rPr lang="pl-PL" sz="20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[m</a:t>
                </a:r>
                <a:r>
                  <a:rPr lang="pl-PL" sz="2000" i="1" baseline="30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20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0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 </a:t>
                </a:r>
                <a:r>
                  <a:rPr lang="pl-PL" sz="20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K/W]</a:t>
                </a:r>
              </a:p>
              <a:p>
                <a:pPr lvl="1" algn="just"/>
                <a:endParaRPr lang="pl-PL" sz="1000" i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r>
                  <a:rPr lang="pl-PL" sz="20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pl-PL" sz="2000" b="1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</a:t>
                </a:r>
                <a:r>
                  <a:rPr lang="pl-PL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opór przejmowania ciepła przez 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powierzchnię zewnętrzną</a:t>
                </a:r>
                <a:endParaRPr lang="pl-PL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0" y="260648"/>
                <a:ext cx="8712968" cy="5739841"/>
              </a:xfrm>
              <a:prstGeom prst="rect">
                <a:avLst/>
              </a:prstGeom>
              <a:blipFill>
                <a:blip r:embed="rId2"/>
                <a:stretch>
                  <a:fillRect t="-850" b="-106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2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253400" y="260648"/>
                <a:ext cx="8567072" cy="6135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00100" lvl="1" indent="-342900" algn="just">
                  <a:buFontTx/>
                  <a:buChar char="-"/>
                </a:pPr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opór </a:t>
                </a: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przejmowania ciepła przez powierzchnię wewnętrzną</a:t>
                </a:r>
              </a:p>
              <a:p>
                <a:pPr marL="800100" lvl="1" indent="-342900" algn="just">
                  <a:buFontTx/>
                  <a:buChar char="-"/>
                </a:pPr>
                <a:endParaRPr lang="pl-P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pl-PL" sz="2400" b="1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</m:oMath>
                </a14:m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[m</a:t>
                </a:r>
                <a:r>
                  <a:rPr lang="pl-PL" sz="2400" b="1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K/W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pl-PL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opór przejmowania ciepła od wewnątrz do powierzchni zewnętrznej</a:t>
                </a: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pl-PL" sz="2400" b="1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pl-PL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pl-PL" sz="2400" b="1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pl-PL" sz="2400" b="1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pl-PL" sz="2400" b="1" i="1" baseline="-25000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𝒉</m:t>
                        </m:r>
                      </m:num>
                      <m:den>
                        <m:r>
                          <a:rPr lang="pl-PL" sz="2400" b="1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𝝀</m:t>
                        </m:r>
                      </m:den>
                    </m:f>
                  </m:oMath>
                </a14:m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[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pl-PL" sz="2400" b="1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K/W]</a:t>
                </a:r>
              </a:p>
              <a:p>
                <a:pPr lvl="1" algn="ctr"/>
                <a:endParaRPr lang="pl-PL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temperatura wewnętrznej powierzchni ściany</a:t>
                </a:r>
              </a:p>
              <a:p>
                <a:pPr marL="800100" lvl="1" indent="-342900" algn="just">
                  <a:buFontTx/>
                  <a:buChar char="-"/>
                </a:pPr>
                <a:endParaRPr lang="pl-PL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endParaRPr lang="pl-PL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𝒕𝒐𝒕</m:t>
                            </m:r>
                          </m:sub>
                        </m:sSub>
                      </m:den>
                    </m:f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𝒐𝒖𝒕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</m:oMath>
                </a14:m>
                <a:r>
                  <a:rPr lang="pl-PL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[°C]</a:t>
                </a:r>
                <a:endParaRPr lang="pl-PL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algn="ctr"/>
                <a:endParaRPr lang="pl-PL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𝒕𝒐𝒕</m:t>
                            </m:r>
                          </m:sub>
                        </m:sSub>
                      </m:den>
                    </m:f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𝒐𝒖𝒕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</m:oMath>
                </a14:m>
                <a:r>
                  <a:rPr lang="pl-PL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C]</a:t>
                </a:r>
                <a:endParaRPr lang="pl-PL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0" y="260648"/>
                <a:ext cx="8567072" cy="6135334"/>
              </a:xfrm>
              <a:prstGeom prst="rect">
                <a:avLst/>
              </a:prstGeom>
              <a:blipFill rotWithShape="1">
                <a:blip r:embed="rId2"/>
                <a:stretch>
                  <a:fillRect r="-106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2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248599" y="692696"/>
                <a:ext cx="8712968" cy="6003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- temperatura </a:t>
                </a: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zewnętrznej powierzchni </a:t>
                </a: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ściany</a:t>
                </a:r>
              </a:p>
              <a:p>
                <a:pPr marL="0" lvl="1"/>
                <a:endParaRPr lang="pl-PL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pl-PL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𝒕𝒐𝒕</m:t>
                            </m:r>
                          </m:sub>
                        </m:sSub>
                      </m:den>
                    </m:f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𝒐𝒖𝒕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</m:oMath>
                </a14:m>
                <a:r>
                  <a:rPr lang="pl-PL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[°C]</a:t>
                </a:r>
                <a:endParaRPr lang="pl-PL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pl-PL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f>
                      <m:f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𝒕𝒐𝒕</m:t>
                            </m:r>
                          </m:sub>
                        </m:sSub>
                      </m:den>
                    </m:f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𝒊𝒏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𝒐𝒖𝒕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</m:oMath>
                </a14:m>
                <a:r>
                  <a:rPr lang="pl-PL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C]</a:t>
                </a:r>
                <a:endParaRPr lang="pl-PL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różnica między temperaturami wewnętrznej i zewnętrznej powierzchni ściany</a:t>
                </a:r>
              </a:p>
              <a:p>
                <a:pPr marL="800100" lvl="1" indent="-342900" algn="just">
                  <a:buFontTx/>
                  <a:buChar char="-"/>
                </a:pPr>
                <a:endParaRPr lang="pl-PL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pl-PL" sz="24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400" b="1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M,win</a:t>
                </a:r>
                <a:r>
                  <a:rPr lang="pl-PL" sz="24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4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1,win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4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2,win   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[°]</a:t>
                </a:r>
                <a:endParaRPr lang="pl-PL" sz="24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endParaRPr lang="pl-PL" sz="24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pl-PL" sz="24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400" b="1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M,sum</a:t>
                </a:r>
                <a:r>
                  <a:rPr lang="pl-PL" sz="24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4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1,sum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400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2,sum   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[°]</a:t>
                </a:r>
                <a:endParaRPr lang="pl-PL" sz="2400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endParaRPr lang="pl-P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l-P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99" y="692696"/>
                <a:ext cx="8712968" cy="6003310"/>
              </a:xfrm>
              <a:prstGeom prst="rect">
                <a:avLst/>
              </a:prstGeom>
              <a:blipFill rotWithShape="1">
                <a:blip r:embed="rId2"/>
                <a:stretch>
                  <a:fillRect t="-813" r="-105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253400" y="260648"/>
                <a:ext cx="8712968" cy="5850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Różnica miedzy temperaturą pracy konstrukcji a temperaturą początkową: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l-PL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ś</a:t>
                </a: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rednia temperatura ściany</a:t>
                </a: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l-PL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l-PL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  <m:r>
                      <a:rPr lang="pl-PL" sz="2400" b="1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  <m:r>
                      <a:rPr lang="pl-PL" sz="2400" b="1" i="1" smtClean="0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  <m:f>
                      <m:f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pl-PL" sz="2400" b="1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pl-PL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𝑴</m:t>
                            </m:r>
                            <m:r>
                              <a:rPr lang="pl-PL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pl-PL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𝒘𝒊𝒏</m:t>
                            </m:r>
                          </m:sub>
                        </m:sSub>
                      </m:num>
                      <m:den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[°]</a:t>
                </a:r>
              </a:p>
              <a:p>
                <a:pPr lvl="1" algn="just"/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  <m:f>
                      <m:f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pl-PL" sz="2400" b="1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𝑴</m:t>
                            </m:r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pl-PL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𝒔𝒖𝒎</m:t>
                            </m:r>
                          </m:sub>
                        </m:sSub>
                      </m:num>
                      <m:den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[°]</a:t>
                </a:r>
                <a:endParaRPr lang="pl-PL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pl-PL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aksymalna  różnica między temperaturą pracy konstrukcji     a temperaturą początkową</a:t>
                </a:r>
                <a:endParaRPr lang="pl-P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buFontTx/>
                  <a:buChar char="-"/>
                </a:pPr>
                <a:endParaRPr lang="pl-PL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pl-PL" sz="2400" b="1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  <m:r>
                      <a:rPr lang="pl-PL" sz="2400" b="1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l-PL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l-PL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𝒘𝒊𝒏</m:t>
                        </m:r>
                      </m:sub>
                    </m:sSub>
                    <m:r>
                      <a:rPr lang="pl-PL" sz="2400" b="1" i="1" smtClean="0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sSub>
                      <m:sSubPr>
                        <m:ctrlPr>
                          <a:rPr lang="pl-PL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pl-PL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[°]</a:t>
                </a:r>
                <a:endParaRPr lang="pl-PL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endParaRPr lang="pl-PL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pl-PL" sz="2400" b="1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l-PL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l-PL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lang="pl-PL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𝒔𝒖𝒎</m:t>
                        </m:r>
                      </m:sub>
                    </m:sSub>
                    <m:r>
                      <a:rPr lang="pl-PL" sz="2400" b="1" i="1">
                        <a:latin typeface="Cambria Math"/>
                        <a:cs typeface="Times New Roman" panose="02020603050405020304" pitchFamily="18" charset="0"/>
                      </a:rPr>
                      <m:t> − </m:t>
                    </m:r>
                    <m:sSub>
                      <m:sSubPr>
                        <m:ctrlPr>
                          <a:rPr lang="pl-PL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pl-PL" sz="2400" b="1" i="1">
                            <a:latin typeface="Cambria Math"/>
                            <a:cs typeface="Times New Roman" panose="020206030504050203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pl-PL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pl-PL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[°]</a:t>
                </a:r>
              </a:p>
              <a:p>
                <a:pPr lvl="1" algn="just"/>
                <a:endParaRPr lang="pl-P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0" y="260648"/>
                <a:ext cx="8712968" cy="5850448"/>
              </a:xfrm>
              <a:prstGeom prst="rect">
                <a:avLst/>
              </a:prstGeom>
              <a:blipFill rotWithShape="1">
                <a:blip r:embed="rId2"/>
                <a:stretch>
                  <a:fillRect t="-834" r="-105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49366"/>
            <a:ext cx="2736304" cy="395243"/>
          </a:xfrm>
          <a:prstGeom prst="rect">
            <a:avLst/>
          </a:prstGeom>
          <a:noFill/>
          <a:ln w="635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01" y="548680"/>
            <a:ext cx="7975398" cy="518457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55776" y="2204864"/>
            <a:ext cx="2448272" cy="432048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84301" y="5877272"/>
            <a:ext cx="797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pl-PL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współczynnik wartości kombinacyjnej</a:t>
            </a:r>
          </a:p>
          <a:p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ɣ</a:t>
            </a:r>
            <a:r>
              <a:rPr lang="pl-PL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częściowy współczynnik bezpieczeństwa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652120" y="2204864"/>
            <a:ext cx="2448272" cy="432048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512233" y="4114980"/>
            <a:ext cx="2448272" cy="432048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664944" y="4114980"/>
            <a:ext cx="2448272" cy="432048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491880" y="3501008"/>
            <a:ext cx="1440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3419872" y="3681028"/>
            <a:ext cx="117727" cy="1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4716016" y="3356992"/>
            <a:ext cx="144016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3478735" y="3501008"/>
            <a:ext cx="5886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6265938" y="3356992"/>
            <a:ext cx="216024" cy="37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7951126" y="3266982"/>
            <a:ext cx="216024" cy="37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Elipsa 16"/>
          <p:cNvSpPr/>
          <p:nvPr/>
        </p:nvSpPr>
        <p:spPr>
          <a:xfrm>
            <a:off x="3203848" y="5085184"/>
            <a:ext cx="144016" cy="37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5002161" y="5157192"/>
            <a:ext cx="144016" cy="37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Elipsa 18"/>
          <p:cNvSpPr/>
          <p:nvPr/>
        </p:nvSpPr>
        <p:spPr>
          <a:xfrm>
            <a:off x="6388613" y="5085184"/>
            <a:ext cx="144016" cy="37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Elipsa 19"/>
          <p:cNvSpPr/>
          <p:nvPr/>
        </p:nvSpPr>
        <p:spPr>
          <a:xfrm>
            <a:off x="7956376" y="5085184"/>
            <a:ext cx="144016" cy="37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6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253400" y="260648"/>
                <a:ext cx="8567072" cy="6172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SIŁY WEWNĘTRZNE WYNIKAJĄCE </a:t>
                </a:r>
              </a:p>
              <a:p>
                <a:pPr algn="ctr"/>
                <a:r>
                  <a:rPr lang="pl-PL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OBCIĄŻEŃ TERMICZNYCH</a:t>
                </a:r>
                <a:endParaRPr lang="pl-P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pl-PL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8" algn="just"/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Wykonując obliczenia metodami analitycznymi, uzyskuje się             </a:t>
                </a:r>
                <a:r>
                  <a:rPr lang="pl-PL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 kombinacji podstawowej oraz w kombinacji charakterystycznej </a:t>
                </a: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momenty równoleżnikowe i południkowe od gradientu temperatur ∆T</a:t>
                </a:r>
                <a:r>
                  <a:rPr lang="pl-PL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pl-PL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/>
                <a:endParaRPr lang="pl-PL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pl-PL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pl-PL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pl-PL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8" algn="just"/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gdzie:</a:t>
                </a:r>
              </a:p>
              <a:p>
                <a:pPr marL="0" lvl="8" algn="just"/>
                <a:r>
                  <a:rPr lang="el-GR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pl-PL" sz="20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współczynnik liniowej rozszerzalności termicznej 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betonu</a:t>
                </a:r>
              </a:p>
              <a:p>
                <a:pPr marL="0" lvl="8" algn="just"/>
                <a:r>
                  <a:rPr lang="el-GR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pl-PL" sz="20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 · 10</a:t>
                </a:r>
                <a:r>
                  <a:rPr lang="pl-PL" sz="20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[1/</a:t>
                </a:r>
                <a:r>
                  <a:rPr lang="pl-PL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deg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(tabl. C.1. PN-EN 1991-1-5)</a:t>
                </a:r>
              </a:p>
              <a:p>
                <a:pPr marL="0" lvl="8" algn="just"/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l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l-PL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sz="20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pl-PL" sz="2000" i="1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pl-PL" sz="2000" i="1">
                            <a:latin typeface="Cambria Math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- moment bezwładności przekroju ściany na 1,0 m (l = 1,0 m)</a:t>
                </a:r>
              </a:p>
              <a:p>
                <a:pPr marL="0" lvl="8" algn="just"/>
                <a:r>
                  <a:rPr lang="pl-PL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– grubość 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płaszcza</a:t>
                </a:r>
              </a:p>
              <a:p>
                <a:pPr marL="0" lvl="8" algn="just"/>
                <a:r>
                  <a:rPr lang="pl-PL" sz="20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pl-PL" sz="2000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pl-PL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moduł sprężystości betonu</a:t>
                </a:r>
                <a:endParaRPr lang="pl-PL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0" y="260648"/>
                <a:ext cx="8567072" cy="6172331"/>
              </a:xfrm>
              <a:prstGeom prst="rect">
                <a:avLst/>
              </a:prstGeom>
              <a:blipFill rotWithShape="1">
                <a:blip r:embed="rId2"/>
                <a:stretch>
                  <a:fillRect l="-1139" t="-791" r="-1068" b="-88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0968"/>
            <a:ext cx="6185290" cy="73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7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508</TotalTime>
  <Words>208</Words>
  <Application>Microsoft Office PowerPoint</Application>
  <PresentationFormat>Pokaz na ekranie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Candara</vt:lpstr>
      <vt:lpstr>Symbol</vt:lpstr>
      <vt:lpstr>Times New Roman</vt:lpstr>
      <vt:lpstr>Kształt fali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</dc:creator>
  <cp:lastModifiedBy>Marek Jurkiewicz</cp:lastModifiedBy>
  <cp:revision>39</cp:revision>
  <dcterms:created xsi:type="dcterms:W3CDTF">2017-04-09T09:02:30Z</dcterms:created>
  <dcterms:modified xsi:type="dcterms:W3CDTF">2019-04-03T12:09:07Z</dcterms:modified>
</cp:coreProperties>
</file>